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sldIdLst>
    <p:sldId id="336" r:id="rId6"/>
    <p:sldId id="311" r:id="rId7"/>
    <p:sldId id="341" r:id="rId8"/>
    <p:sldId id="312" r:id="rId9"/>
    <p:sldId id="314" r:id="rId10"/>
    <p:sldId id="315" r:id="rId11"/>
    <p:sldId id="316" r:id="rId12"/>
    <p:sldId id="317" r:id="rId13"/>
    <p:sldId id="318" r:id="rId14"/>
    <p:sldId id="319" r:id="rId15"/>
    <p:sldId id="320" r:id="rId16"/>
    <p:sldId id="338" r:id="rId17"/>
    <p:sldId id="339" r:id="rId18"/>
    <p:sldId id="340" r:id="rId19"/>
    <p:sldId id="332" r:id="rId20"/>
    <p:sldId id="333" r:id="rId21"/>
    <p:sldId id="334" r:id="rId22"/>
    <p:sldId id="335" r:id="rId2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A31BB9-F562-577E-9A72-24AD1B623D24}" name="Maria Schneider" initials="MS" userId="S::maria.schneider@parkaue.de::82f3a2df-1b9e-44a9-9c98-6896550547e6" providerId="AD"/>
  <p188:author id="{15CA39E9-263F-F4C6-01DE-3977C019FC5B}" name="Stefanie Eue" initials="SE" userId="S::eue@parkaue.de::cfe1581a-e252-48dd-b145-54d2abea253c" providerId="AD"/>
  <p188:author id="{66B964FC-AC28-3135-5E18-90E5C045728A}" name="Maria Schneider" initials="MS" userId="S::Maria.Schneider@parkaue.de::82f3a2df-1b9e-44a9-9c98-6896550547e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A5D0A0-6A97-44B6-8A8D-453EA0CCFE14}" v="3" dt="2026-08-31T12:29:43.2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832" autoAdjust="0"/>
    <p:restoredTop sz="94660"/>
  </p:normalViewPr>
  <p:slideViewPr>
    <p:cSldViewPr snapToGrid="0">
      <p:cViewPr varScale="1">
        <p:scale>
          <a:sx n="100" d="100"/>
          <a:sy n="100" d="100"/>
        </p:scale>
        <p:origin x="114"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Schneider" userId="82f3a2df-1b9e-44a9-9c98-6896550547e6" providerId="ADAL" clId="{B1DB10E0-F0A5-4240-844F-3AAC18B6FD82}"/>
    <pc:docChg chg="modSld">
      <pc:chgData name="Maria Schneider" userId="82f3a2df-1b9e-44a9-9c98-6896550547e6" providerId="ADAL" clId="{B1DB10E0-F0A5-4240-844F-3AAC18B6FD82}" dt="2026-08-31T12:29:43.247" v="2"/>
      <pc:docMkLst>
        <pc:docMk/>
      </pc:docMkLst>
      <pc:sldChg chg="modSp">
        <pc:chgData name="Maria Schneider" userId="82f3a2df-1b9e-44a9-9c98-6896550547e6" providerId="ADAL" clId="{B1DB10E0-F0A5-4240-844F-3AAC18B6FD82}" dt="2026-08-31T12:29:04.603" v="0" actId="14826"/>
        <pc:sldMkLst>
          <pc:docMk/>
          <pc:sldMk cId="452999892" sldId="311"/>
        </pc:sldMkLst>
        <pc:picChg chg="mod">
          <ac:chgData name="Maria Schneider" userId="82f3a2df-1b9e-44a9-9c98-6896550547e6" providerId="ADAL" clId="{B1DB10E0-F0A5-4240-844F-3AAC18B6FD82}" dt="2026-08-31T12:29:04.603" v="0" actId="14826"/>
          <ac:picMkLst>
            <pc:docMk/>
            <pc:sldMk cId="452999892" sldId="311"/>
            <ac:picMk id="4" creationId="{7BE8A401-C6B8-EF50-8513-80AB192429AF}"/>
          </ac:picMkLst>
        </pc:picChg>
      </pc:sldChg>
      <pc:sldChg chg="modSp">
        <pc:chgData name="Maria Schneider" userId="82f3a2df-1b9e-44a9-9c98-6896550547e6" providerId="ADAL" clId="{B1DB10E0-F0A5-4240-844F-3AAC18B6FD82}" dt="2026-08-31T12:29:43.247" v="2"/>
        <pc:sldMkLst>
          <pc:docMk/>
          <pc:sldMk cId="3506419477" sldId="339"/>
        </pc:sldMkLst>
        <pc:picChg chg="mod">
          <ac:chgData name="Maria Schneider" userId="82f3a2df-1b9e-44a9-9c98-6896550547e6" providerId="ADAL" clId="{B1DB10E0-F0A5-4240-844F-3AAC18B6FD82}" dt="2026-08-31T12:29:43.247" v="2"/>
          <ac:picMkLst>
            <pc:docMk/>
            <pc:sldMk cId="3506419477" sldId="339"/>
            <ac:picMk id="3" creationId="{834338A5-6979-712A-BA5D-DB92E4E1559E}"/>
          </ac:picMkLst>
        </pc:picChg>
      </pc:sldChg>
      <pc:sldChg chg="modSp">
        <pc:chgData name="Maria Schneider" userId="82f3a2df-1b9e-44a9-9c98-6896550547e6" providerId="ADAL" clId="{B1DB10E0-F0A5-4240-844F-3AAC18B6FD82}" dt="2026-08-31T12:29:11.769" v="1" actId="14826"/>
        <pc:sldMkLst>
          <pc:docMk/>
          <pc:sldMk cId="1645229188" sldId="341"/>
        </pc:sldMkLst>
        <pc:picChg chg="mod">
          <ac:chgData name="Maria Schneider" userId="82f3a2df-1b9e-44a9-9c98-6896550547e6" providerId="ADAL" clId="{B1DB10E0-F0A5-4240-844F-3AAC18B6FD82}" dt="2026-08-31T12:29:11.769" v="1" actId="14826"/>
          <ac:picMkLst>
            <pc:docMk/>
            <pc:sldMk cId="1645229188" sldId="341"/>
            <ac:picMk id="7" creationId="{3552D9CE-07D9-59EC-FFD0-8BF2D6850AB7}"/>
          </ac:picMkLst>
        </pc:picChg>
      </pc:sldChg>
    </pc:docChg>
  </pc:docChgLst>
  <pc:docChgLst>
    <pc:chgData name="Stefanie Eue" userId="cfe1581a-e252-48dd-b145-54d2abea253c" providerId="ADAL" clId="{688C7F40-A7CC-48CA-9ACF-A47CBF0BFC69}"/>
    <pc:docChg chg="modSld">
      <pc:chgData name="Stefanie Eue" userId="cfe1581a-e252-48dd-b145-54d2abea253c" providerId="ADAL" clId="{688C7F40-A7CC-48CA-9ACF-A47CBF0BFC69}" dt="2026-08-26T08:46:44.101" v="8" actId="20577"/>
      <pc:docMkLst>
        <pc:docMk/>
      </pc:docMkLst>
      <pc:sldChg chg="modSp mod">
        <pc:chgData name="Stefanie Eue" userId="cfe1581a-e252-48dd-b145-54d2abea253c" providerId="ADAL" clId="{688C7F40-A7CC-48CA-9ACF-A47CBF0BFC69}" dt="2026-08-26T08:45:47.046" v="4" actId="20577"/>
        <pc:sldMkLst>
          <pc:docMk/>
          <pc:sldMk cId="752490041" sldId="314"/>
        </pc:sldMkLst>
        <pc:spChg chg="mod">
          <ac:chgData name="Stefanie Eue" userId="cfe1581a-e252-48dd-b145-54d2abea253c" providerId="ADAL" clId="{688C7F40-A7CC-48CA-9ACF-A47CBF0BFC69}" dt="2026-08-26T08:45:47.046" v="4" actId="20577"/>
          <ac:spMkLst>
            <pc:docMk/>
            <pc:sldMk cId="752490041" sldId="314"/>
            <ac:spMk id="2" creationId="{4CCBA6AB-0585-9630-2AB7-C3462AEB05BA}"/>
          </ac:spMkLst>
        </pc:spChg>
      </pc:sldChg>
      <pc:sldChg chg="modSp mod">
        <pc:chgData name="Stefanie Eue" userId="cfe1581a-e252-48dd-b145-54d2abea253c" providerId="ADAL" clId="{688C7F40-A7CC-48CA-9ACF-A47CBF0BFC69}" dt="2026-08-26T08:46:44.101" v="8" actId="20577"/>
        <pc:sldMkLst>
          <pc:docMk/>
          <pc:sldMk cId="205661282" sldId="335"/>
        </pc:sldMkLst>
        <pc:spChg chg="mod">
          <ac:chgData name="Stefanie Eue" userId="cfe1581a-e252-48dd-b145-54d2abea253c" providerId="ADAL" clId="{688C7F40-A7CC-48CA-9ACF-A47CBF0BFC69}" dt="2026-08-26T08:46:44.101" v="8" actId="20577"/>
          <ac:spMkLst>
            <pc:docMk/>
            <pc:sldMk cId="205661282" sldId="335"/>
            <ac:spMk id="2" creationId="{4CCBA6AB-0585-9630-2AB7-C3462AEB05BA}"/>
          </ac:spMkLst>
        </pc:spChg>
      </pc:sldChg>
      <pc:sldChg chg="modSp mod">
        <pc:chgData name="Stefanie Eue" userId="cfe1581a-e252-48dd-b145-54d2abea253c" providerId="ADAL" clId="{688C7F40-A7CC-48CA-9ACF-A47CBF0BFC69}" dt="2026-08-26T08:45:34.029" v="2" actId="20577"/>
        <pc:sldMkLst>
          <pc:docMk/>
          <pc:sldMk cId="1645229188" sldId="341"/>
        </pc:sldMkLst>
        <pc:spChg chg="mod">
          <ac:chgData name="Stefanie Eue" userId="cfe1581a-e252-48dd-b145-54d2abea253c" providerId="ADAL" clId="{688C7F40-A7CC-48CA-9ACF-A47CBF0BFC69}" dt="2026-08-26T08:45:34.029" v="2" actId="20577"/>
          <ac:spMkLst>
            <pc:docMk/>
            <pc:sldMk cId="1645229188" sldId="341"/>
            <ac:spMk id="2" creationId="{4CCBA6AB-0585-9630-2AB7-C3462AEB05BA}"/>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463830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508061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1802992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4"/>
          <p:cNvSpPr>
            <a:spLocks noGrp="1"/>
          </p:cNvSpPr>
          <p:nvPr>
            <p:ph type="dt" sz="half" idx="10"/>
          </p:nvPr>
        </p:nvSpPr>
        <p:spPr/>
        <p:txBody>
          <a:bodyPr/>
          <a:lstStyle/>
          <a:p>
            <a:fld id="{8FFA533C-A42F-4FAF-A5E9-BE37470549C7}" type="datetimeFigureOut">
              <a:rPr lang="de-DE" smtClean="0"/>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774442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a:t>Mastertitelformat bearbeiten</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p:cNvSpPr>
            <a:spLocks noGrp="1"/>
          </p:cNvSpPr>
          <p:nvPr>
            <p:ph type="dt" sz="half" idx="10"/>
          </p:nvPr>
        </p:nvSpPr>
        <p:spPr/>
        <p:txBody>
          <a:bodyPr/>
          <a:lstStyle/>
          <a:p>
            <a:fld id="{8FFA533C-A42F-4FAF-A5E9-BE37470549C7}" type="datetimeFigureOut">
              <a:rPr lang="de-DE" smtClean="0"/>
              <a:t>31.08.2026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418897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Date Placeholder 2"/>
          <p:cNvSpPr>
            <a:spLocks noGrp="1"/>
          </p:cNvSpPr>
          <p:nvPr>
            <p:ph type="dt" sz="half" idx="10"/>
          </p:nvPr>
        </p:nvSpPr>
        <p:spPr/>
        <p:txBody>
          <a:bodyPr/>
          <a:lstStyle/>
          <a:p>
            <a:fld id="{8FFA533C-A42F-4FAF-A5E9-BE37470549C7}" type="datetimeFigureOut">
              <a:rPr lang="de-DE" smtClean="0"/>
              <a:t>31.08.2026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374354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FA533C-A42F-4FAF-A5E9-BE37470549C7}" type="datetimeFigureOut">
              <a:rPr lang="de-DE" smtClean="0"/>
              <a:t>31.08.2026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4015993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FFA533C-A42F-4FAF-A5E9-BE37470549C7}" type="datetimeFigureOut">
              <a:rPr lang="de-DE" smtClean="0"/>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3620454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8FFA533C-A42F-4FAF-A5E9-BE37470549C7}" type="datetimeFigureOut">
              <a:rPr lang="de-DE" smtClean="0"/>
              <a:t>31.08.2026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4067444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1025149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a:t>Mastertitelformat bearbeiten</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p>
            <a:fld id="{8FFA533C-A42F-4FAF-A5E9-BE37470549C7}" type="datetimeFigureOut">
              <a:rPr lang="de-DE" smtClean="0"/>
              <a:t>31.08.2026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63EA5C9-5F07-44E0-B979-FF00E197400B}" type="slidenum">
              <a:rPr lang="de-DE" smtClean="0"/>
              <a:t>‹Nr.›</a:t>
            </a:fld>
            <a:endParaRPr lang="de-DE"/>
          </a:p>
        </p:txBody>
      </p:sp>
    </p:spTree>
    <p:extLst>
      <p:ext uri="{BB962C8B-B14F-4D97-AF65-F5344CB8AC3E}">
        <p14:creationId xmlns:p14="http://schemas.microsoft.com/office/powerpoint/2010/main" val="2140073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FA533C-A42F-4FAF-A5E9-BE37470549C7}" type="datetimeFigureOut">
              <a:rPr lang="de-DE" smtClean="0"/>
              <a:t>31.08.2026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3EA5C9-5F07-44E0-B979-FF00E197400B}" type="slidenum">
              <a:rPr lang="de-DE" smtClean="0"/>
              <a:t>‹Nr.›</a:t>
            </a:fld>
            <a:endParaRPr lang="de-DE"/>
          </a:p>
        </p:txBody>
      </p:sp>
    </p:spTree>
    <p:extLst>
      <p:ext uri="{BB962C8B-B14F-4D97-AF65-F5344CB8AC3E}">
        <p14:creationId xmlns:p14="http://schemas.microsoft.com/office/powerpoint/2010/main" val="43597832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4.xml"/><Relationship Id="rId5" Type="http://schemas.microsoft.com/office/2007/relationships/hdphoto" Target="../media/hdphoto2.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tel:00493055775252" TargetMode="External"/><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38201" y="365125"/>
            <a:ext cx="9316452" cy="1583991"/>
          </a:xfrm>
        </p:spPr>
        <p:txBody>
          <a:bodyPr>
            <a:noAutofit/>
          </a:bodyPr>
          <a:lstStyle/>
          <a:p>
            <a:pPr>
              <a:lnSpc>
                <a:spcPct val="100000"/>
              </a:lnSpc>
            </a:pP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br>
              <a:rPr lang="de-DE" sz="6000" kern="100">
                <a:effectLst/>
                <a:latin typeface="Calibri" panose="020F0502020204030204" pitchFamily="34" charset="0"/>
                <a:ea typeface="Times New Roman" panose="02020603050405020304" pitchFamily="18" charset="0"/>
                <a:cs typeface="Times New Roman" panose="02020603050405020304" pitchFamily="18" charset="0"/>
              </a:rPr>
            </a:br>
            <a:r>
              <a:rPr lang="de-DE" sz="6000" kern="100">
                <a:effectLst/>
                <a:latin typeface="Sneak" panose="00000500000000000000"/>
                <a:ea typeface="Times New Roman" panose="02020603050405020304" pitchFamily="18" charset="0"/>
                <a:cs typeface="Times New Roman" panose="02020603050405020304" pitchFamily="18" charset="0"/>
              </a:rPr>
              <a:t>Dein Besuch im </a:t>
            </a:r>
            <a:br>
              <a:rPr lang="de-DE" sz="6000" kern="100">
                <a:effectLst/>
                <a:latin typeface="Sneak" panose="00000500000000000000"/>
                <a:ea typeface="Times New Roman" panose="02020603050405020304" pitchFamily="18" charset="0"/>
                <a:cs typeface="Times New Roman" panose="02020603050405020304" pitchFamily="18" charset="0"/>
              </a:rPr>
            </a:br>
            <a:r>
              <a:rPr lang="de-DE" sz="6000" kern="100">
                <a:effectLst/>
                <a:latin typeface="Sneak" panose="00000500000000000000"/>
                <a:ea typeface="Times New Roman" panose="02020603050405020304" pitchFamily="18" charset="0"/>
                <a:cs typeface="Times New Roman" panose="02020603050405020304" pitchFamily="18" charset="0"/>
              </a:rPr>
              <a:t>Theater an der Parkaue </a:t>
            </a: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a:effectLst/>
                <a:latin typeface="Sneak" panose="00000500000000000000"/>
                <a:ea typeface="Times New Roman" panose="02020603050405020304" pitchFamily="18" charset="0"/>
                <a:cs typeface="Times New Roman" panose="02020603050405020304" pitchFamily="18" charset="0"/>
              </a:rPr>
              <a:t>Um zum Theater an der Parkaue zu kommen, steigt ihr am besten an der Haltestelle Frankfurter Allee aus. Hier hält die U-Bahn-Linie 5 und die S-Bahn (S 41/42 und S8 und S85).</a:t>
            </a:r>
            <a:br>
              <a:rPr lang="de-DE" sz="2800" kern="100">
                <a:effectLst/>
                <a:latin typeface="Sneak" panose="00000500000000000000"/>
                <a:ea typeface="Times New Roman" panose="02020603050405020304" pitchFamily="18" charset="0"/>
                <a:cs typeface="Times New Roman" panose="02020603050405020304" pitchFamily="18" charset="0"/>
              </a:rPr>
            </a:br>
            <a:endParaRPr lang="de-DE" sz="2800">
              <a:latin typeface="Sneak" panose="00000500000000000000"/>
            </a:endParaRPr>
          </a:p>
        </p:txBody>
      </p:sp>
    </p:spTree>
    <p:extLst>
      <p:ext uri="{BB962C8B-B14F-4D97-AF65-F5344CB8AC3E}">
        <p14:creationId xmlns:p14="http://schemas.microsoft.com/office/powerpoint/2010/main" val="647917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5">
            <a:extLst>
              <a:ext uri="{FF2B5EF4-FFF2-40B4-BE49-F238E27FC236}">
                <a16:creationId xmlns:a16="http://schemas.microsoft.com/office/drawing/2014/main" id="{CBFDD7EC-2A5E-CBD5-299B-EA1A0BB6251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400400" y="2851666"/>
            <a:ext cx="5181600" cy="3454400"/>
          </a:xfrm>
          <a:prstGeom prst="rect">
            <a:avLst/>
          </a:prstGeom>
        </p:spPr>
      </p:pic>
      <p:pic>
        <p:nvPicPr>
          <p:cNvPr id="4" name="Inhaltsplatzhalter 7">
            <a:extLst>
              <a:ext uri="{FF2B5EF4-FFF2-40B4-BE49-F238E27FC236}">
                <a16:creationId xmlns:a16="http://schemas.microsoft.com/office/drawing/2014/main" id="{7BE8A401-C6B8-EF50-8513-80AB192429A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0468" y="2938288"/>
            <a:ext cx="5179463" cy="3367778"/>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469557"/>
            <a:ext cx="10440000" cy="2207741"/>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Vom Bahnhof könnt ihr 2 Routen nehmen.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Beide sind in etwa gleich lang.</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Entlang der </a:t>
            </a:r>
            <a:r>
              <a:rPr lang="de-DE" sz="2800" kern="100" dirty="0" err="1">
                <a:effectLst/>
                <a:latin typeface="Sneak" panose="00000500000000000000" pitchFamily="50" charset="0"/>
                <a:ea typeface="Times New Roman" panose="02020603050405020304" pitchFamily="18" charset="0"/>
                <a:cs typeface="Times New Roman" panose="02020603050405020304" pitchFamily="18" charset="0"/>
              </a:rPr>
              <a:t>Möllendorffstraße</a:t>
            </a: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Von der Ecke könnt ihr schon das Theatergebäude sehen.</a:t>
            </a: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spTree>
    <p:extLst>
      <p:ext uri="{BB962C8B-B14F-4D97-AF65-F5344CB8AC3E}">
        <p14:creationId xmlns:p14="http://schemas.microsoft.com/office/powerpoint/2010/main" val="452999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7">
            <a:extLst>
              <a:ext uri="{FF2B5EF4-FFF2-40B4-BE49-F238E27FC236}">
                <a16:creationId xmlns:a16="http://schemas.microsoft.com/office/drawing/2014/main" id="{3552D9CE-07D9-59EC-FFD0-8BF2D6850AB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0068" y="2898023"/>
            <a:ext cx="5180663" cy="3368558"/>
          </a:xfrm>
          <a:prstGeom prst="rect">
            <a:avLst/>
          </a:prstGeom>
        </p:spPr>
      </p:pic>
      <p:pic>
        <p:nvPicPr>
          <p:cNvPr id="3" name="Inhaltsplatzhalter 5">
            <a:extLst>
              <a:ext uri="{FF2B5EF4-FFF2-40B4-BE49-F238E27FC236}">
                <a16:creationId xmlns:a16="http://schemas.microsoft.com/office/drawing/2014/main" id="{F278900E-12F9-3305-A3E0-C054556BCC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00800" y="2855102"/>
            <a:ext cx="5181600" cy="3454400"/>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0091"/>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Durch </a:t>
            </a:r>
            <a:r>
              <a:rPr lang="de-DE" sz="2800" kern="100" dirty="0">
                <a:latin typeface="Sneak"/>
                <a:ea typeface="Times New Roman" panose="02020603050405020304" pitchFamily="18" charset="0"/>
                <a:cs typeface="Times New Roman"/>
              </a:rPr>
              <a:t>die</a:t>
            </a:r>
            <a:r>
              <a:rPr lang="de-DE" sz="2800" kern="100" dirty="0">
                <a:effectLst/>
                <a:latin typeface="Sneak"/>
                <a:ea typeface="Times New Roman" panose="02020603050405020304" pitchFamily="18" charset="0"/>
                <a:cs typeface="Times New Roman"/>
              </a:rPr>
              <a:t> ruhigere </a:t>
            </a:r>
            <a:r>
              <a:rPr lang="de-DE" sz="2800" kern="100" dirty="0">
                <a:latin typeface="Sneak"/>
                <a:ea typeface="Times New Roman" panose="02020603050405020304" pitchFamily="18" charset="0"/>
                <a:cs typeface="Times New Roman"/>
              </a:rPr>
              <a:t>Deutschmeisters</a:t>
            </a:r>
            <a:r>
              <a:rPr lang="de-DE" sz="2800" kern="100" dirty="0">
                <a:effectLst/>
                <a:latin typeface="Sneak"/>
                <a:ea typeface="Times New Roman" panose="02020603050405020304" pitchFamily="18" charset="0"/>
                <a:cs typeface="Times New Roman"/>
              </a:rPr>
              <a:t>traße</a:t>
            </a:r>
            <a:r>
              <a:rPr lang="de-DE" sz="2800" kern="100" dirty="0">
                <a:latin typeface="Sneak"/>
                <a:ea typeface="Times New Roman" panose="02020603050405020304" pitchFamily="18" charset="0"/>
                <a:cs typeface="Times New Roman"/>
              </a:rPr>
              <a:t>.</a:t>
            </a:r>
            <a:br>
              <a:rPr lang="de-DE" sz="2800" kern="100" dirty="0">
                <a:latin typeface="Sneak"/>
                <a:ea typeface="Times New Roman" panose="02020603050405020304" pitchFamily="18" charset="0"/>
                <a:cs typeface="Times New Roman"/>
              </a:rPr>
            </a:br>
            <a:r>
              <a:rPr lang="de-DE" sz="2800" kern="100" dirty="0">
                <a:latin typeface="Sneak"/>
                <a:ea typeface="Times New Roman" panose="02020603050405020304" pitchFamily="18" charset="0"/>
                <a:cs typeface="Times New Roman"/>
              </a:rPr>
              <a:t>Nach dem Abbiegen könnt ihr </a:t>
            </a:r>
            <a:r>
              <a:rPr lang="de-DE" sz="2800" kern="100" dirty="0">
                <a:effectLst/>
                <a:latin typeface="Sneak"/>
                <a:ea typeface="Times New Roman" panose="02020603050405020304" pitchFamily="18" charset="0"/>
                <a:cs typeface="Times New Roman"/>
              </a:rPr>
              <a:t>bereits das Theater sehen.</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spTree>
    <p:extLst>
      <p:ext uri="{BB962C8B-B14F-4D97-AF65-F5344CB8AC3E}">
        <p14:creationId xmlns:p14="http://schemas.microsoft.com/office/powerpoint/2010/main" val="1645229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Von außen sieht das Theater so aus.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Das ist der Haupteingang.</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6" name="Inhaltsplatzhalter 5">
            <a:extLst>
              <a:ext uri="{FF2B5EF4-FFF2-40B4-BE49-F238E27FC236}">
                <a16:creationId xmlns:a16="http://schemas.microsoft.com/office/drawing/2014/main" id="{932E0294-222F-2F33-A9E9-4D3A2444682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609600" y="2849891"/>
            <a:ext cx="5181600" cy="3456086"/>
          </a:xfrm>
        </p:spPr>
      </p:pic>
      <p:pic>
        <p:nvPicPr>
          <p:cNvPr id="8" name="Inhaltsplatzhalter 7">
            <a:extLst>
              <a:ext uri="{FF2B5EF4-FFF2-40B4-BE49-F238E27FC236}">
                <a16:creationId xmlns:a16="http://schemas.microsoft.com/office/drawing/2014/main" id="{8DFFB760-68F5-C7FD-AE8D-8968D3438847}"/>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p:blipFill>
        <p:spPr>
          <a:xfrm>
            <a:off x="6400800" y="2849891"/>
            <a:ext cx="5181600" cy="3456110"/>
          </a:xfrm>
        </p:spPr>
      </p:pic>
    </p:spTree>
    <p:extLst>
      <p:ext uri="{BB962C8B-B14F-4D97-AF65-F5344CB8AC3E}">
        <p14:creationId xmlns:p14="http://schemas.microsoft.com/office/powerpoint/2010/main" val="88609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7">
            <a:extLst>
              <a:ext uri="{FF2B5EF4-FFF2-40B4-BE49-F238E27FC236}">
                <a16:creationId xmlns:a16="http://schemas.microsoft.com/office/drawing/2014/main" id="{A7303C33-8A60-C682-9F68-37D8DEA6EB3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609600" y="2850730"/>
            <a:ext cx="5181600" cy="3454400"/>
          </a:xfrm>
          <a:prstGeom prst="rect">
            <a:avLst/>
          </a:prstGeom>
        </p:spPr>
      </p:pic>
      <p:pic>
        <p:nvPicPr>
          <p:cNvPr id="4" name="Inhaltsplatzhalter 5">
            <a:extLst>
              <a:ext uri="{FF2B5EF4-FFF2-40B4-BE49-F238E27FC236}">
                <a16:creationId xmlns:a16="http://schemas.microsoft.com/office/drawing/2014/main" id="{A6B4E681-EEC4-C01E-1AA3-0A6CA105EFD6}"/>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6400800" y="2850742"/>
            <a:ext cx="5181600" cy="3454400"/>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Für Menschen, die einen Rollstuhl nutzen, gibt es eine ebenerdige automatische Tür an der rechten Seite des Gebäudes. Hier gibt es auch Parkplätze für Menschen mit Behinderung.</a:t>
            </a: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spTree>
    <p:extLst>
      <p:ext uri="{BB962C8B-B14F-4D97-AF65-F5344CB8AC3E}">
        <p14:creationId xmlns:p14="http://schemas.microsoft.com/office/powerpoint/2010/main" val="752490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Wenn ihr euch verspätet, ruft am besten an der Theaterkasse an und sagt Bescheid. Bei den meisten Stücken gibt es einen Nacheinlass. Das heißt ihr könnt ca. 10-15 Minuten, nachdem das Stück angefangen hat, noch dazu kommen. </a:t>
            </a: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4" name="Grafik 3" descr="Ein Bild, das Entwurf, Grafiken, Clipart, Design enthält.&#10;&#10;Automatisch generierte Beschreibung">
            <a:extLst>
              <a:ext uri="{FF2B5EF4-FFF2-40B4-BE49-F238E27FC236}">
                <a16:creationId xmlns:a16="http://schemas.microsoft.com/office/drawing/2014/main" id="{02AE0ACF-D6EF-1B85-CCFD-AB2F312887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3625" y="2815681"/>
            <a:ext cx="2710800" cy="2710800"/>
          </a:xfrm>
          <a:prstGeom prst="rect">
            <a:avLst/>
          </a:prstGeom>
        </p:spPr>
      </p:pic>
      <p:sp>
        <p:nvSpPr>
          <p:cNvPr id="8" name="Textfeld 7">
            <a:extLst>
              <a:ext uri="{FF2B5EF4-FFF2-40B4-BE49-F238E27FC236}">
                <a16:creationId xmlns:a16="http://schemas.microsoft.com/office/drawing/2014/main" id="{29F43B00-8EC4-BF79-89EC-749C875BA94C}"/>
              </a:ext>
            </a:extLst>
          </p:cNvPr>
          <p:cNvSpPr txBox="1"/>
          <p:nvPr/>
        </p:nvSpPr>
        <p:spPr>
          <a:xfrm>
            <a:off x="6584942" y="3796565"/>
            <a:ext cx="4058653" cy="523220"/>
          </a:xfrm>
          <a:prstGeom prst="rect">
            <a:avLst/>
          </a:prstGeom>
          <a:noFill/>
        </p:spPr>
        <p:txBody>
          <a:bodyPr wrap="square" rtlCol="0">
            <a:spAutoFit/>
          </a:bodyPr>
          <a:lstStyle/>
          <a:p>
            <a:r>
              <a:rPr lang="de-DE" sz="2800" b="1" i="0">
                <a:effectLst/>
                <a:latin typeface="Sneak" panose="00000500000000000000"/>
                <a:hlinkClick r:id="rId3">
                  <a:extLst>
                    <a:ext uri="{A12FA001-AC4F-418D-AE19-62706E023703}">
                      <ahyp:hlinkClr xmlns:ahyp="http://schemas.microsoft.com/office/drawing/2018/hyperlinkcolor" val="tx"/>
                    </a:ext>
                  </a:extLst>
                </a:hlinkClick>
              </a:rPr>
              <a:t>030.55 77 52-52</a:t>
            </a:r>
            <a:endParaRPr lang="de-DE" sz="2800" b="1"/>
          </a:p>
        </p:txBody>
      </p:sp>
    </p:spTree>
    <p:extLst>
      <p:ext uri="{BB962C8B-B14F-4D97-AF65-F5344CB8AC3E}">
        <p14:creationId xmlns:p14="http://schemas.microsoft.com/office/powerpoint/2010/main" val="4214318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nhaltsplatzhalter 5">
            <a:extLst>
              <a:ext uri="{FF2B5EF4-FFF2-40B4-BE49-F238E27FC236}">
                <a16:creationId xmlns:a16="http://schemas.microsoft.com/office/drawing/2014/main" id="{37583B45-1A88-2F26-35F8-FE351C1E1D1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 y="2849899"/>
            <a:ext cx="5181600" cy="3456086"/>
          </a:xfrm>
          <a:prstGeom prst="rect">
            <a:avLst/>
          </a:prstGeom>
        </p:spPr>
      </p:pic>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74507"/>
            <a:ext cx="10440000" cy="1325563"/>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An der Theaterkasse werden die Tickets abgeholt und bezahlt.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Es reicht, wenn eine Person aus eurer Gruppe zur Kasse geht. Die anderen können schonmal durch die Tür ins Foyer gehen. </a:t>
            </a:r>
            <a:endParaRPr lang="de-DE" sz="2800" dirty="0">
              <a:latin typeface="Sneak" panose="00000500000000000000" pitchFamily="50" charset="0"/>
            </a:endParaRPr>
          </a:p>
        </p:txBody>
      </p:sp>
      <p:pic>
        <p:nvPicPr>
          <p:cNvPr id="4" name="Inhaltsplatzhalter 5" descr="Ein Bild, das Wand, Im Haus, Inneneinrichtung, Boden enthält.&#10;&#10;Automatisch generierte Beschreibung">
            <a:extLst>
              <a:ext uri="{FF2B5EF4-FFF2-40B4-BE49-F238E27FC236}">
                <a16:creationId xmlns:a16="http://schemas.microsoft.com/office/drawing/2014/main" id="{5B03D047-FFF9-9BDD-C3AC-E9D80B7B48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2849899"/>
            <a:ext cx="5181600" cy="3456086"/>
          </a:xfrm>
          <a:prstGeom prst="rect">
            <a:avLst/>
          </a:prstGeom>
        </p:spPr>
      </p:pic>
    </p:spTree>
    <p:extLst>
      <p:ext uri="{BB962C8B-B14F-4D97-AF65-F5344CB8AC3E}">
        <p14:creationId xmlns:p14="http://schemas.microsoft.com/office/powerpoint/2010/main" val="20259913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82745"/>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Die Karten sollen bis 30 Minuten vor der Vorstellung abgeholt werden. Wenn ihr eure Tickets schon bezahlt und ausgedruckt oder auf dem Handy dabei habt, müsst ihr nicht mehr zur Kasse gehen. Dann könnt gleich ins Foyer.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7" name="Inhaltsplatzhalter 6">
            <a:extLst>
              <a:ext uri="{FF2B5EF4-FFF2-40B4-BE49-F238E27FC236}">
                <a16:creationId xmlns:a16="http://schemas.microsoft.com/office/drawing/2014/main" id="{050949B3-CD8F-A1A0-BCD9-355AB0C0E53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740300" y="2655913"/>
            <a:ext cx="2711400" cy="2711400"/>
          </a:xfrm>
        </p:spPr>
      </p:pic>
    </p:spTree>
    <p:extLst>
      <p:ext uri="{BB962C8B-B14F-4D97-AF65-F5344CB8AC3E}">
        <p14:creationId xmlns:p14="http://schemas.microsoft.com/office/powerpoint/2010/main" val="7531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480457"/>
            <a:ext cx="10440000" cy="1325563"/>
          </a:xfrm>
        </p:spPr>
        <p:txBody>
          <a:bodyPr>
            <a:noAutofit/>
          </a:bodyPr>
          <a:lstStyle/>
          <a:p>
            <a:pPr>
              <a:lnSpc>
                <a:spcPct val="100000"/>
              </a:lnSpc>
            </a:pP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br>
              <a:rPr lang="de-DE" sz="2800" kern="100" dirty="0">
                <a:effectLst/>
                <a:latin typeface="Calibri" panose="020F0502020204030204" pitchFamily="34"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Drinnen im Foyer sieht es so aus.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Dort findet ihr die Garderobe. Hier könnt ihr eure Jacken und Taschen abgeben. Während der Vorstellung passen die Mitarbeiter*innen des Theaters auf eure Sachen auf. Nach der Vorstellung könnt ihr sie wieder abholen.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3" name="Inhaltsplatzhalter 7" descr="Ein Bild, das Boden, Im Haus, Inneneinrichtung, Decke enthält.&#10;&#10;Automatisch generierte Beschreibung">
            <a:extLst>
              <a:ext uri="{FF2B5EF4-FFF2-40B4-BE49-F238E27FC236}">
                <a16:creationId xmlns:a16="http://schemas.microsoft.com/office/drawing/2014/main" id="{753DEBC9-D6C4-B52C-F4C9-EF4095E035E4}"/>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505200" y="2844423"/>
            <a:ext cx="5181600" cy="3456110"/>
          </a:xfrm>
        </p:spPr>
      </p:pic>
      <p:sp>
        <p:nvSpPr>
          <p:cNvPr id="5" name="Inhaltsplatzhalter 4">
            <a:extLst>
              <a:ext uri="{FF2B5EF4-FFF2-40B4-BE49-F238E27FC236}">
                <a16:creationId xmlns:a16="http://schemas.microsoft.com/office/drawing/2014/main" id="{A7094CB8-051A-AF49-A6C6-1AE5E4D11DD0}"/>
              </a:ext>
            </a:extLst>
          </p:cNvPr>
          <p:cNvSpPr>
            <a:spLocks noGrp="1"/>
          </p:cNvSpPr>
          <p:nvPr>
            <p:ph sz="half" idx="1"/>
          </p:nvPr>
        </p:nvSpPr>
        <p:spPr>
          <a:xfrm>
            <a:off x="838200" y="2318197"/>
            <a:ext cx="5181600" cy="3858766"/>
          </a:xfrm>
        </p:spPr>
        <p:txBody>
          <a:bodyPr/>
          <a:lstStyle/>
          <a:p>
            <a:pPr marL="0" indent="0">
              <a:buNone/>
            </a:pPr>
            <a:r>
              <a:rPr lang="de-DE"/>
              <a:t> </a:t>
            </a:r>
          </a:p>
        </p:txBody>
      </p:sp>
    </p:spTree>
    <p:extLst>
      <p:ext uri="{BB962C8B-B14F-4D97-AF65-F5344CB8AC3E}">
        <p14:creationId xmlns:p14="http://schemas.microsoft.com/office/powerpoint/2010/main" val="1756469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74507"/>
            <a:ext cx="10440000" cy="1325563"/>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Im Foyer gibt es verschiedene Toiletten für alle Menschen.</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Es gibt auch eine barrierefreie Toilette.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dirty="0">
              <a:latin typeface="Sneak" panose="00000500000000000000" pitchFamily="50" charset="0"/>
            </a:endParaRPr>
          </a:p>
        </p:txBody>
      </p:sp>
      <p:pic>
        <p:nvPicPr>
          <p:cNvPr id="6" name="Inhaltsplatzhalter 5">
            <a:extLst>
              <a:ext uri="{FF2B5EF4-FFF2-40B4-BE49-F238E27FC236}">
                <a16:creationId xmlns:a16="http://schemas.microsoft.com/office/drawing/2014/main" id="{932E0294-222F-2F33-A9E9-4D3A24446820}"/>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609600" y="2849891"/>
            <a:ext cx="5181600" cy="3456086"/>
          </a:xfrm>
        </p:spPr>
      </p:pic>
      <p:pic>
        <p:nvPicPr>
          <p:cNvPr id="8" name="Inhaltsplatzhalter 7">
            <a:extLst>
              <a:ext uri="{FF2B5EF4-FFF2-40B4-BE49-F238E27FC236}">
                <a16:creationId xmlns:a16="http://schemas.microsoft.com/office/drawing/2014/main" id="{8DFFB760-68F5-C7FD-AE8D-8968D3438847}"/>
              </a:ext>
            </a:extLst>
          </p:cNvPr>
          <p:cNvPicPr>
            <a:picLocks noGrp="1" noChangeAspect="1"/>
          </p:cNvPicPr>
          <p:nvPr>
            <p:ph sz="half" idx="2"/>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400800" y="2849891"/>
            <a:ext cx="5181600" cy="3456110"/>
          </a:xfrm>
        </p:spPr>
      </p:pic>
    </p:spTree>
    <p:extLst>
      <p:ext uri="{BB962C8B-B14F-4D97-AF65-F5344CB8AC3E}">
        <p14:creationId xmlns:p14="http://schemas.microsoft.com/office/powerpoint/2010/main" val="3967352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68559"/>
            <a:ext cx="10440000"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Wenn ihr Fragen habt, den Weg oder euren Platz nicht findet,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könnt ihr immer das Einlassteam fragen.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Ihr erkennt die Mitarbeiter*innen an ihren schwarzen T-Shirts oder Pullis auf denen ganz groß „Parkaue“ drauf steht.</a:t>
            </a:r>
            <a:endParaRPr lang="de-DE" sz="2800" dirty="0">
              <a:latin typeface="Sneak" panose="00000500000000000000" pitchFamily="50" charset="0"/>
            </a:endParaRPr>
          </a:p>
        </p:txBody>
      </p:sp>
      <p:pic>
        <p:nvPicPr>
          <p:cNvPr id="6" name="Inhaltsplatzhalter 5">
            <a:extLst>
              <a:ext uri="{FF2B5EF4-FFF2-40B4-BE49-F238E27FC236}">
                <a16:creationId xmlns:a16="http://schemas.microsoft.com/office/drawing/2014/main" id="{932E0294-222F-2F33-A9E9-4D3A24446820}"/>
              </a:ext>
            </a:extLst>
          </p:cNvPr>
          <p:cNvPicPr>
            <a:picLocks noGrp="1" noChangeAspect="1"/>
          </p:cNvPicPr>
          <p:nvPr>
            <p:ph sz="half" idx="1"/>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3505200" y="2833330"/>
            <a:ext cx="5181600" cy="3456086"/>
          </a:xfrm>
        </p:spPr>
      </p:pic>
    </p:spTree>
    <p:extLst>
      <p:ext uri="{BB962C8B-B14F-4D97-AF65-F5344CB8AC3E}">
        <p14:creationId xmlns:p14="http://schemas.microsoft.com/office/powerpoint/2010/main" val="197394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17A48-DFD7-C57F-759D-0629BBE706EC}"/>
            </a:ext>
          </a:extLst>
        </p:cNvPr>
        <p:cNvGrpSpPr/>
        <p:nvPr/>
      </p:nvGrpSpPr>
      <p:grpSpPr>
        <a:xfrm>
          <a:off x="0" y="0"/>
          <a:ext cx="0" cy="0"/>
          <a:chOff x="0" y="0"/>
          <a:chExt cx="0" cy="0"/>
        </a:xfrm>
      </p:grpSpPr>
      <p:pic>
        <p:nvPicPr>
          <p:cNvPr id="3" name="Inhaltsplatzhalter 5">
            <a:extLst>
              <a:ext uri="{FF2B5EF4-FFF2-40B4-BE49-F238E27FC236}">
                <a16:creationId xmlns:a16="http://schemas.microsoft.com/office/drawing/2014/main" id="{9C466131-0308-E7F2-47D3-2825FE465352}"/>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3505200" y="2854716"/>
            <a:ext cx="5181600" cy="3454400"/>
          </a:xfrm>
          <a:prstGeom prst="rect">
            <a:avLst/>
          </a:prstGeom>
        </p:spPr>
      </p:pic>
      <p:sp>
        <p:nvSpPr>
          <p:cNvPr id="2" name="Titel 1">
            <a:extLst>
              <a:ext uri="{FF2B5EF4-FFF2-40B4-BE49-F238E27FC236}">
                <a16:creationId xmlns:a16="http://schemas.microsoft.com/office/drawing/2014/main" id="{63EBAA24-3320-F9C9-5099-18EED6FA11AC}"/>
              </a:ext>
            </a:extLst>
          </p:cNvPr>
          <p:cNvSpPr>
            <a:spLocks noGrp="1"/>
          </p:cNvSpPr>
          <p:nvPr>
            <p:ph type="title"/>
          </p:nvPr>
        </p:nvSpPr>
        <p:spPr>
          <a:xfrm>
            <a:off x="838200" y="271341"/>
            <a:ext cx="10447421" cy="1325563"/>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Um zur Bühne 2 zu kommen, müsst ihr kurz über den Hof des Theaters gehen. Das Einlassteam sagt euch Bescheid und dann gehen alle gemeinsam los. </a:t>
            </a:r>
            <a:endParaRPr lang="de-DE" sz="2800" dirty="0">
              <a:latin typeface="Sneak" panose="00000500000000000000" pitchFamily="50" charset="0"/>
            </a:endParaRPr>
          </a:p>
        </p:txBody>
      </p:sp>
    </p:spTree>
    <p:extLst>
      <p:ext uri="{BB962C8B-B14F-4D97-AF65-F5344CB8AC3E}">
        <p14:creationId xmlns:p14="http://schemas.microsoft.com/office/powerpoint/2010/main" val="3926843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27095-EE29-40B5-94D6-719A98C85A88}"/>
            </a:ext>
          </a:extLst>
        </p:cNvPr>
        <p:cNvGrpSpPr/>
        <p:nvPr/>
      </p:nvGrpSpPr>
      <p:grpSpPr>
        <a:xfrm>
          <a:off x="0" y="0"/>
          <a:ext cx="0" cy="0"/>
          <a:chOff x="0" y="0"/>
          <a:chExt cx="0" cy="0"/>
        </a:xfrm>
      </p:grpSpPr>
      <p:pic>
        <p:nvPicPr>
          <p:cNvPr id="3" name="Inhaltsplatzhalter 5">
            <a:extLst>
              <a:ext uri="{FF2B5EF4-FFF2-40B4-BE49-F238E27FC236}">
                <a16:creationId xmlns:a16="http://schemas.microsoft.com/office/drawing/2014/main" id="{834338A5-6979-712A-BA5D-DB92E4E1559E}"/>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3505200" y="2831273"/>
            <a:ext cx="5181600" cy="3454400"/>
          </a:xfrm>
          <a:prstGeom prst="rect">
            <a:avLst/>
          </a:prstGeom>
        </p:spPr>
      </p:pic>
      <p:sp>
        <p:nvSpPr>
          <p:cNvPr id="2" name="Titel 1">
            <a:extLst>
              <a:ext uri="{FF2B5EF4-FFF2-40B4-BE49-F238E27FC236}">
                <a16:creationId xmlns:a16="http://schemas.microsoft.com/office/drawing/2014/main" id="{E6417B8A-F79A-88C5-7BBA-B19AA68C50F3}"/>
              </a:ext>
            </a:extLst>
          </p:cNvPr>
          <p:cNvSpPr>
            <a:spLocks noGrp="1"/>
          </p:cNvSpPr>
          <p:nvPr>
            <p:ph type="title"/>
          </p:nvPr>
        </p:nvSpPr>
        <p:spPr>
          <a:xfrm>
            <a:off x="838200" y="259618"/>
            <a:ext cx="10447421" cy="1325563"/>
          </a:xfrm>
        </p:spPr>
        <p:txBody>
          <a:bodyPr>
            <a:noAutofit/>
          </a:bodyPr>
          <a:lstStyle/>
          <a:p>
            <a:pPr>
              <a:lnSpc>
                <a:spcPct val="100000"/>
              </a:lnSpc>
            </a:pPr>
            <a:r>
              <a:rPr lang="de-DE" sz="2800" kern="100">
                <a:effectLst/>
                <a:latin typeface="Sneak"/>
                <a:ea typeface="Times New Roman" panose="02020603050405020304" pitchFamily="18" charset="0"/>
                <a:cs typeface="Times New Roman"/>
              </a:rPr>
              <a:t>Bühne 2 hat eine hohe weiße Tür.</a:t>
            </a:r>
            <a:br>
              <a:rPr lang="de-DE" sz="2800" kern="10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a:effectLst/>
                <a:latin typeface="Sneak"/>
                <a:ea typeface="Times New Roman" panose="02020603050405020304" pitchFamily="18" charset="0"/>
                <a:cs typeface="Times New Roman"/>
              </a:rPr>
              <a:t>An dieser Tür zeigt ihr den Mitarbeiter*innen </a:t>
            </a:r>
            <a:r>
              <a:rPr lang="de-DE" sz="2800" kern="100">
                <a:latin typeface="Sneak"/>
                <a:ea typeface="Times New Roman" panose="02020603050405020304" pitchFamily="18" charset="0"/>
                <a:cs typeface="Times New Roman"/>
              </a:rPr>
              <a:t>euer</a:t>
            </a:r>
            <a:r>
              <a:rPr lang="de-DE" sz="2800" kern="100">
                <a:effectLst/>
                <a:latin typeface="Sneak"/>
                <a:ea typeface="Times New Roman" panose="02020603050405020304" pitchFamily="18" charset="0"/>
                <a:cs typeface="Times New Roman"/>
              </a:rPr>
              <a:t> </a:t>
            </a:r>
            <a:r>
              <a:rPr lang="de-DE" sz="2800" kern="100">
                <a:latin typeface="Sneak"/>
                <a:ea typeface="Times New Roman" panose="02020603050405020304" pitchFamily="18" charset="0"/>
                <a:cs typeface="Times New Roman"/>
              </a:rPr>
              <a:t>Ticket</a:t>
            </a:r>
            <a:r>
              <a:rPr lang="de-DE" sz="2800" kern="100">
                <a:effectLst/>
                <a:latin typeface="Sneak"/>
                <a:ea typeface="Times New Roman" panose="02020603050405020304" pitchFamily="18" charset="0"/>
                <a:cs typeface="Times New Roman"/>
              </a:rPr>
              <a:t> </a:t>
            </a:r>
            <a:br>
              <a:rPr lang="de-DE" sz="2800" kern="100">
                <a:latin typeface="Sneak"/>
                <a:ea typeface="Times New Roman" panose="02020603050405020304" pitchFamily="18" charset="0"/>
                <a:cs typeface="Times New Roman"/>
              </a:rPr>
            </a:br>
            <a:r>
              <a:rPr lang="de-DE" sz="2800" kern="100">
                <a:effectLst/>
                <a:latin typeface="Sneak"/>
                <a:ea typeface="Times New Roman" panose="02020603050405020304" pitchFamily="18" charset="0"/>
                <a:cs typeface="Times New Roman"/>
              </a:rPr>
              <a:t>und dann könnt ihr hinein gehen. </a:t>
            </a:r>
            <a:endParaRPr lang="de-DE" sz="2800">
              <a:latin typeface="Sneak"/>
              <a:cs typeface="Times New Roman"/>
            </a:endParaRPr>
          </a:p>
        </p:txBody>
      </p:sp>
    </p:spTree>
    <p:extLst>
      <p:ext uri="{BB962C8B-B14F-4D97-AF65-F5344CB8AC3E}">
        <p14:creationId xmlns:p14="http://schemas.microsoft.com/office/powerpoint/2010/main" val="3506419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5211A-79F9-FCCC-0F9C-7826EA2A7EC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6F3FB38-6BAE-8E28-7160-97384520D860}"/>
              </a:ext>
            </a:extLst>
          </p:cNvPr>
          <p:cNvSpPr>
            <a:spLocks noGrp="1"/>
          </p:cNvSpPr>
          <p:nvPr>
            <p:ph type="title"/>
          </p:nvPr>
        </p:nvSpPr>
        <p:spPr>
          <a:xfrm>
            <a:off x="838200" y="897480"/>
            <a:ext cx="10447421" cy="1325563"/>
          </a:xfrm>
        </p:spPr>
        <p:txBody>
          <a:bodyPr>
            <a:noAutofit/>
          </a:bodyPr>
          <a:lstStyle/>
          <a:p>
            <a:pPr>
              <a:lnSpc>
                <a:spcPct val="100000"/>
              </a:lnSpc>
            </a:pPr>
            <a:r>
              <a:rPr lang="de-DE" sz="2800" kern="100" dirty="0">
                <a:effectLst/>
                <a:latin typeface="Sneak"/>
                <a:ea typeface="Times New Roman" panose="02020603050405020304" pitchFamily="18" charset="0"/>
                <a:cs typeface="Times New Roman"/>
              </a:rPr>
              <a:t>Drinnen im Theatersaal sieht es so aus.</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Vielleicht steht auf euren Tickets, in welcher Reihe und auf welchem Platz ihr sitzen werdet. An den Reihen und auf den Stühlen stehen Nummern, die euch helfen </a:t>
            </a:r>
            <a:r>
              <a:rPr lang="de-DE" sz="2800" kern="100" dirty="0">
                <a:latin typeface="Sneak"/>
                <a:ea typeface="Times New Roman" panose="02020603050405020304" pitchFamily="18" charset="0"/>
                <a:cs typeface="Times New Roman"/>
              </a:rPr>
              <a:t>den</a:t>
            </a:r>
            <a:r>
              <a:rPr lang="de-DE" sz="2800" kern="100" dirty="0">
                <a:effectLst/>
                <a:latin typeface="Sneak"/>
                <a:ea typeface="Times New Roman" panose="02020603050405020304" pitchFamily="18" charset="0"/>
                <a:cs typeface="Times New Roman"/>
              </a:rPr>
              <a:t> Platz zu finden. Bei Stücken mit „freier Platzwahl“ dürft ihr euch euren Platz selbst aussuchen.</a:t>
            </a:r>
            <a:endParaRPr lang="de-DE" sz="2800" dirty="0">
              <a:latin typeface="Sneak"/>
              <a:cs typeface="Times New Roman"/>
            </a:endParaRPr>
          </a:p>
        </p:txBody>
      </p:sp>
      <p:pic>
        <p:nvPicPr>
          <p:cNvPr id="8" name="Inhaltsplatzhalter 7">
            <a:extLst>
              <a:ext uri="{FF2B5EF4-FFF2-40B4-BE49-F238E27FC236}">
                <a16:creationId xmlns:a16="http://schemas.microsoft.com/office/drawing/2014/main" id="{801724F6-E638-5A8E-7187-099FD225159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3510023" y="2987608"/>
            <a:ext cx="5181600" cy="3456110"/>
          </a:xfrm>
        </p:spPr>
      </p:pic>
    </p:spTree>
    <p:extLst>
      <p:ext uri="{BB962C8B-B14F-4D97-AF65-F5344CB8AC3E}">
        <p14:creationId xmlns:p14="http://schemas.microsoft.com/office/powerpoint/2010/main" val="23397394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6000" y="266269"/>
            <a:ext cx="10440000" cy="1325563"/>
          </a:xfrm>
        </p:spPr>
        <p:txBody>
          <a:bodyPr>
            <a:noAutofit/>
          </a:bodyPr>
          <a:lstStyle/>
          <a:p>
            <a:pPr>
              <a:lnSpc>
                <a:spcPct val="100000"/>
              </a:lnSpc>
            </a:pP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Im Theater muss man das Handy ausmachen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und darf keine Fotos oder Videos machen.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Das stört sonst die Schauspieler*innen. </a:t>
            </a:r>
          </a:p>
        </p:txBody>
      </p:sp>
      <p:pic>
        <p:nvPicPr>
          <p:cNvPr id="7" name="Grafik 6" descr="Ein Bild, das Grafiken, Symbol, Schrift, Logo enthält.&#10;&#10;Automatisch generierte Beschreibung">
            <a:extLst>
              <a:ext uri="{FF2B5EF4-FFF2-40B4-BE49-F238E27FC236}">
                <a16:creationId xmlns:a16="http://schemas.microsoft.com/office/drawing/2014/main" id="{1F54C0EF-4BA2-0531-5CAF-847F1FB88A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8127" y="2396289"/>
            <a:ext cx="2065422" cy="2065422"/>
          </a:xfrm>
          <a:prstGeom prst="rect">
            <a:avLst/>
          </a:prstGeom>
        </p:spPr>
      </p:pic>
      <p:pic>
        <p:nvPicPr>
          <p:cNvPr id="9" name="Grafik 8" descr="Ein Bild, das Symbol, Grafiken, Schrift, Logo enthält.&#10;&#10;Automatisch generierte Beschreibung">
            <a:extLst>
              <a:ext uri="{FF2B5EF4-FFF2-40B4-BE49-F238E27FC236}">
                <a16:creationId xmlns:a16="http://schemas.microsoft.com/office/drawing/2014/main" id="{CD6FAC52-CF09-78C3-9CAC-0EAAECE088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1676" y="2247901"/>
            <a:ext cx="2362198" cy="2362198"/>
          </a:xfrm>
          <a:prstGeom prst="rect">
            <a:avLst/>
          </a:prstGeom>
        </p:spPr>
      </p:pic>
    </p:spTree>
    <p:extLst>
      <p:ext uri="{BB962C8B-B14F-4D97-AF65-F5344CB8AC3E}">
        <p14:creationId xmlns:p14="http://schemas.microsoft.com/office/powerpoint/2010/main" val="42546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54676" y="282745"/>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Wenn das Theaterstück losgeht, wird es im Saal dunkler.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Am Ende von einer Theatervorstellung verbeugen sich die Schauspieler*innen und viele Leute klatschen. Damit wollen sie zeigen: Ich hatte Spaß im Theater. Das Stück hat mir gefallen.</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kern="100" dirty="0">
              <a:effectLst/>
              <a:latin typeface="Sneak" panose="00000500000000000000" pitchFamily="50" charset="0"/>
              <a:ea typeface="Times New Roman" panose="02020603050405020304" pitchFamily="18" charset="0"/>
              <a:cs typeface="Times New Roman" panose="02020603050405020304" pitchFamily="18" charset="0"/>
            </a:endParaRPr>
          </a:p>
        </p:txBody>
      </p:sp>
      <p:pic>
        <p:nvPicPr>
          <p:cNvPr id="7" name="Inhaltsplatzhalter 6" descr="Ein Bild, das Grafiken, Hand, Design, Darstellung enthält.&#10;&#10;Automatisch generierte Beschreibung">
            <a:extLst>
              <a:ext uri="{FF2B5EF4-FFF2-40B4-BE49-F238E27FC236}">
                <a16:creationId xmlns:a16="http://schemas.microsoft.com/office/drawing/2014/main" id="{489E5C84-FEEF-8B42-3C75-041B31DCFB0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38329" y="1871329"/>
            <a:ext cx="3115343" cy="3115343"/>
          </a:xfrm>
        </p:spPr>
      </p:pic>
    </p:spTree>
    <p:extLst>
      <p:ext uri="{BB962C8B-B14F-4D97-AF65-F5344CB8AC3E}">
        <p14:creationId xmlns:p14="http://schemas.microsoft.com/office/powerpoint/2010/main" val="3217348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79390" y="274507"/>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Dann wird es wieder heller im Saal und alle gehen nach draußen ins Foyer.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Ihr könnt eure Taschen und Jacken wieder abholen und anziehen, nochmal auf die Toilette gehen oder eine kurze Frühstückspause machen. </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t>Anschließend macht ihr euch wieder auf den Rückweg.</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kern="100" dirty="0">
              <a:effectLst/>
              <a:latin typeface="Sneak" panose="00000500000000000000" pitchFamily="50"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4043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CBA6AB-0585-9630-2AB7-C3462AEB05BA}"/>
              </a:ext>
            </a:extLst>
          </p:cNvPr>
          <p:cNvSpPr>
            <a:spLocks noGrp="1"/>
          </p:cNvSpPr>
          <p:nvPr>
            <p:ph type="title"/>
          </p:nvPr>
        </p:nvSpPr>
        <p:spPr>
          <a:xfrm>
            <a:off x="854676" y="282745"/>
            <a:ext cx="10447421" cy="1325563"/>
          </a:xfrm>
        </p:spPr>
        <p:txBody>
          <a:bodyPr>
            <a:noAutofit/>
          </a:bodyPr>
          <a:lstStyle/>
          <a:p>
            <a:pPr>
              <a:lnSpc>
                <a:spcPct val="100000"/>
              </a:lnSpc>
            </a:pP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Wenn du uns schon vor deinem Besuch kontaktieren möchtest</a:t>
            </a:r>
            <a:r>
              <a:rPr lang="de-DE" sz="2800" kern="100">
                <a:effectLst/>
                <a:latin typeface="Sneak"/>
                <a:ea typeface="Times New Roman" panose="02020603050405020304" pitchFamily="18" charset="0"/>
                <a:cs typeface="Times New Roman"/>
              </a:rPr>
              <a:t>, helfen </a:t>
            </a:r>
            <a:r>
              <a:rPr lang="de-DE" sz="2800" kern="100" dirty="0">
                <a:effectLst/>
                <a:latin typeface="Sneak"/>
                <a:ea typeface="Times New Roman" panose="02020603050405020304" pitchFamily="18" charset="0"/>
                <a:cs typeface="Times New Roman"/>
              </a:rPr>
              <a:t>wir dir gerne telefonisch </a:t>
            </a:r>
            <a:r>
              <a:rPr lang="de-DE" sz="2800" kern="100">
                <a:effectLst/>
                <a:latin typeface="Sneak"/>
                <a:ea typeface="Times New Roman" panose="02020603050405020304" pitchFamily="18" charset="0"/>
                <a:cs typeface="Times New Roman"/>
              </a:rPr>
              <a:t>oder </a:t>
            </a:r>
            <a:br>
              <a:rPr lang="de-DE" sz="2800" kern="100">
                <a:effectLst/>
                <a:latin typeface="Sneak"/>
                <a:ea typeface="Times New Roman" panose="02020603050405020304" pitchFamily="18" charset="0"/>
                <a:cs typeface="Times New Roman"/>
              </a:rPr>
            </a:br>
            <a:r>
              <a:rPr lang="de-DE" sz="2800" kern="100">
                <a:effectLst/>
                <a:latin typeface="Sneak"/>
                <a:ea typeface="Times New Roman" panose="02020603050405020304" pitchFamily="18" charset="0"/>
                <a:cs typeface="Times New Roman"/>
              </a:rPr>
              <a:t>mit </a:t>
            </a:r>
            <a:r>
              <a:rPr lang="de-DE" sz="2800" kern="100" dirty="0">
                <a:effectLst/>
                <a:latin typeface="Sneak"/>
                <a:ea typeface="Times New Roman" panose="02020603050405020304" pitchFamily="18" charset="0"/>
                <a:cs typeface="Times New Roman"/>
              </a:rPr>
              <a:t>einer E-Mail weiter.</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latin typeface="Sneak"/>
                <a:ea typeface="Times New Roman" panose="02020603050405020304" pitchFamily="18" charset="0"/>
                <a:cs typeface="Times New Roman"/>
              </a:rPr>
              <a:t>Telefon</a:t>
            </a:r>
            <a:r>
              <a:rPr lang="de-DE" sz="2800" kern="100" dirty="0">
                <a:effectLst/>
                <a:latin typeface="Sneak"/>
                <a:ea typeface="Times New Roman" panose="02020603050405020304" pitchFamily="18" charset="0"/>
                <a:cs typeface="Times New Roman"/>
              </a:rPr>
              <a:t>: 030.55 77 55 </a:t>
            </a:r>
            <a:r>
              <a:rPr lang="de-DE" sz="2800" kern="100" dirty="0">
                <a:latin typeface="Sneak"/>
                <a:ea typeface="Times New Roman" panose="02020603050405020304" pitchFamily="18" charset="0"/>
                <a:cs typeface="Times New Roman"/>
              </a:rPr>
              <a:t>31</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r>
              <a:rPr lang="de-DE" sz="2800" kern="100" dirty="0">
                <a:effectLst/>
                <a:latin typeface="Sneak"/>
                <a:ea typeface="Times New Roman" panose="02020603050405020304" pitchFamily="18" charset="0"/>
                <a:cs typeface="Times New Roman"/>
              </a:rPr>
              <a:t>E-Mail: barrierefreiheit@parkaue.de</a:t>
            </a: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br>
              <a:rPr lang="de-DE" sz="2800" kern="100" dirty="0">
                <a:effectLst/>
                <a:latin typeface="Sneak" panose="00000500000000000000" pitchFamily="50" charset="0"/>
                <a:ea typeface="Times New Roman" panose="02020603050405020304" pitchFamily="18" charset="0"/>
                <a:cs typeface="Times New Roman" panose="02020603050405020304" pitchFamily="18" charset="0"/>
              </a:rPr>
            </a:br>
            <a:endParaRPr lang="de-DE" sz="2800" kern="100" dirty="0">
              <a:effectLst/>
              <a:latin typeface="Sneak" panose="00000500000000000000" pitchFamily="50" charset="0"/>
              <a:ea typeface="Times New Roman" panose="02020603050405020304" pitchFamily="18" charset="0"/>
              <a:cs typeface="Times New Roman" panose="02020603050405020304" pitchFamily="18" charset="0"/>
            </a:endParaRPr>
          </a:p>
        </p:txBody>
      </p:sp>
      <p:pic>
        <p:nvPicPr>
          <p:cNvPr id="4" name="Grafik 3" descr="Ein Bild, das Text, Schrift, Grafiken, Grafikdesign enthält.&#10;&#10;Automatisch generierte Beschreibung">
            <a:extLst>
              <a:ext uri="{FF2B5EF4-FFF2-40B4-BE49-F238E27FC236}">
                <a16:creationId xmlns:a16="http://schemas.microsoft.com/office/drawing/2014/main" id="{77895CFF-4FE9-21A5-95DF-A48C17F3E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262277"/>
            <a:ext cx="5488854" cy="860300"/>
          </a:xfrm>
          <a:prstGeom prst="rect">
            <a:avLst/>
          </a:prstGeom>
        </p:spPr>
      </p:pic>
    </p:spTree>
    <p:extLst>
      <p:ext uri="{BB962C8B-B14F-4D97-AF65-F5344CB8AC3E}">
        <p14:creationId xmlns:p14="http://schemas.microsoft.com/office/powerpoint/2010/main" val="205661282"/>
      </p:ext>
    </p:extLst>
  </p:cSld>
  <p:clrMapOvr>
    <a:masterClrMapping/>
  </p:clrMapOvr>
</p:sld>
</file>

<file path=ppt/theme/theme1.xml><?xml version="1.0" encoding="utf-8"?>
<a:theme xmlns:a="http://schemas.openxmlformats.org/drawingml/2006/main" name="Office 2013 – 2022-Design">
  <a:themeElements>
    <a:clrScheme name="Office 2013 – 2022-Design">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2013 – 2022-Design">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Design">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3E4F19A7-A959-40BB-972C-4880BAF8EB0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4BD99473956EB46B9FF310F815F5306" ma:contentTypeVersion="22" ma:contentTypeDescription="Ein neues Dokument erstellen." ma:contentTypeScope="" ma:versionID="edad65461928d416e5972e243846af32">
  <xsd:schema xmlns:xsd="http://www.w3.org/2001/XMLSchema" xmlns:xs="http://www.w3.org/2001/XMLSchema" xmlns:p="http://schemas.microsoft.com/office/2006/metadata/properties" xmlns:ns2="6cefca91-628d-47ff-90f6-ba045d5b3c56" xmlns:ns3="59ce7993-a294-4f2a-8218-16aaa60d209d" targetNamespace="http://schemas.microsoft.com/office/2006/metadata/properties" ma:root="true" ma:fieldsID="51fadbe279bf81cfc75161bb6922958e" ns2:_="" ns3:_="">
    <xsd:import namespace="6cefca91-628d-47ff-90f6-ba045d5b3c56"/>
    <xsd:import namespace="59ce7993-a294-4f2a-8218-16aaa60d20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ink" minOccurs="0"/>
                <xsd:element ref="ns3:_dlc_DocId" minOccurs="0"/>
                <xsd:element ref="ns3:_dlc_DocIdUrl" minOccurs="0"/>
                <xsd:element ref="ns3:_dlc_DocIdPersistId"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efca91-628d-47ff-90f6-ba045d5b3c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LengthInSeconds" ma:index="24"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Bildmarkierungen" ma:readOnly="false" ma:fieldId="{5cf76f15-5ced-4ddc-b409-7134ff3c332f}" ma:taxonomyMulti="true" ma:sspId="85832bc5-eabd-46df-a666-48c85902783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ce7993-a294-4f2a-8218-16aaa60d209d"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element name="_dlc_DocId" ma:index="21" nillable="true" ma:displayName="Wert der Dokument-ID" ma:description="Der Wert der diesem Element zugewiesenen Dokument-ID." ma:internalName="_dlc_DocId" ma:readOnly="true">
      <xsd:simpleType>
        <xsd:restriction base="dms:Text"/>
      </xsd:simpleType>
    </xsd:element>
    <xsd:element name="_dlc_DocIdUrl" ma:index="22" nillable="true" ma:displayName="Dokument-ID" ma:description="Permanenter Hyperlink zu diesem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Beständige ID" ma:description="ID beim Hinzufügen beibehalten." ma:hidden="true" ma:internalName="_dlc_DocIdPersistId" ma:readOnly="true">
      <xsd:simpleType>
        <xsd:restriction base="dms:Boolean"/>
      </xsd:simpleType>
    </xsd:element>
    <xsd:element name="TaxCatchAll" ma:index="25" nillable="true" ma:displayName="Taxonomy Catch All Column" ma:hidden="true" ma:list="{275ee9fc-4b2b-4662-ac09-f93a288c4516}" ma:internalName="TaxCatchAll" ma:showField="CatchAllData" ma:web="59ce7993-a294-4f2a-8218-16aaa60d20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59ce7993-a294-4f2a-8218-16aaa60d209d">WZ7EQ3N2EEMY-1907341931-93433</_dlc_DocId>
    <_dlc_DocIdUrl xmlns="59ce7993-a294-4f2a-8218-16aaa60d209d">
      <Url>https://parkaue.sharepoint.com/sites/Team-Kommunikation/_layouts/15/DocIdRedir.aspx?ID=WZ7EQ3N2EEMY-1907341931-93433</Url>
      <Description>WZ7EQ3N2EEMY-1907341931-93433</Description>
    </_dlc_DocIdUrl>
    <lcf76f155ced4ddcb4097134ff3c332f xmlns="6cefca91-628d-47ff-90f6-ba045d5b3c56">
      <Terms xmlns="http://schemas.microsoft.com/office/infopath/2007/PartnerControls"/>
    </lcf76f155ced4ddcb4097134ff3c332f>
    <Link xmlns="6cefca91-628d-47ff-90f6-ba045d5b3c56">
      <Url xsi:nil="true"/>
      <Description xsi:nil="true"/>
    </Link>
    <TaxCatchAll xmlns="59ce7993-a294-4f2a-8218-16aaa60d209d" xsi:nil="true"/>
  </documentManagement>
</p:properties>
</file>

<file path=customXml/itemProps1.xml><?xml version="1.0" encoding="utf-8"?>
<ds:datastoreItem xmlns:ds="http://schemas.openxmlformats.org/officeDocument/2006/customXml" ds:itemID="{21AE03D0-644E-4418-809B-D42E7A016BA3}">
  <ds:schemaRefs>
    <ds:schemaRef ds:uri="59ce7993-a294-4f2a-8218-16aaa60d209d"/>
    <ds:schemaRef ds:uri="6cefca91-628d-47ff-90f6-ba045d5b3c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DB17C2B-6294-43C8-9728-6B521D2ABEC1}">
  <ds:schemaRefs>
    <ds:schemaRef ds:uri="http://schemas.microsoft.com/sharepoint/v3/contenttype/forms"/>
  </ds:schemaRefs>
</ds:datastoreItem>
</file>

<file path=customXml/itemProps3.xml><?xml version="1.0" encoding="utf-8"?>
<ds:datastoreItem xmlns:ds="http://schemas.openxmlformats.org/officeDocument/2006/customXml" ds:itemID="{DECAAF54-E36F-4171-8A22-670F9E69309F}">
  <ds:schemaRefs>
    <ds:schemaRef ds:uri="http://schemas.microsoft.com/sharepoint/events"/>
  </ds:schemaRefs>
</ds:datastoreItem>
</file>

<file path=customXml/itemProps4.xml><?xml version="1.0" encoding="utf-8"?>
<ds:datastoreItem xmlns:ds="http://schemas.openxmlformats.org/officeDocument/2006/customXml" ds:itemID="{626001DA-D322-44BE-9734-62E57CE634DC}">
  <ds:schemaRefs>
    <ds:schemaRef ds:uri="59ce7993-a294-4f2a-8218-16aaa60d209d"/>
    <ds:schemaRef ds:uri="6cefca91-628d-47ff-90f6-ba045d5b3c56"/>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698</Words>
  <Application>Microsoft Office PowerPoint</Application>
  <PresentationFormat>Breitbild</PresentationFormat>
  <Paragraphs>20</Paragraphs>
  <Slides>18</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18</vt:i4>
      </vt:variant>
    </vt:vector>
  </HeadingPairs>
  <TitlesOfParts>
    <vt:vector size="23" baseType="lpstr">
      <vt:lpstr>Arial</vt:lpstr>
      <vt:lpstr>Calibri</vt:lpstr>
      <vt:lpstr>Calibri Light</vt:lpstr>
      <vt:lpstr>Sneak</vt:lpstr>
      <vt:lpstr>Office 2013 – 2022-Design</vt:lpstr>
      <vt:lpstr>    Dein Besuch im  Theater an der Parkaue    Um zum Theater an der Parkaue zu kommen, steigt ihr am besten an der Haltestelle Frankfurter Allee aus. Hier hält die U-Bahn-Linie 5 und die S-Bahn (S 41/42 und S8 und S85). </vt:lpstr>
      <vt:lpstr>Vom Bahnhof könnt ihr 2 Routen nehmen.  Beide sind in etwa gleich lang.  Entlang der Möllendorffstraße.  Von der Ecke könnt ihr schon das Theatergebäude sehen. </vt:lpstr>
      <vt:lpstr> Durch die ruhigere Deutschmeisterstraße. Nach dem Abbiegen könnt ihr bereits das Theater sehen.  </vt:lpstr>
      <vt:lpstr>  Von außen sieht das Theater so aus.  Das ist der Haupteingang.   </vt:lpstr>
      <vt:lpstr>  Für Menschen, die einen Rollstuhl nutzen, gibt es eine ebenerdige automatische Tür an der rechten Seite des Gebäudes. Hier gibt es auch Parkplätze für Menschen mit Behinderung. </vt:lpstr>
      <vt:lpstr>  Wenn ihr euch verspätet, ruft am besten an der Theaterkasse an und sagt Bescheid. Bei den meisten Stücken gibt es einen Nacheinlass. Das heißt ihr könnt ca. 10-15 Minuten, nachdem das Stück angefangen hat, noch dazu kommen.  </vt:lpstr>
      <vt:lpstr>An der Theaterkasse werden die Tickets abgeholt und bezahlt.  Es reicht, wenn eine Person aus eurer Gruppe zur Kasse geht. Die anderen können schonmal durch die Tür ins Foyer gehen. </vt:lpstr>
      <vt:lpstr>  Die Karten sollen bis 30 Minuten vor der Vorstellung abgeholt werden. Wenn ihr eure Tickets schon bezahlt und ausgedruckt oder auf dem Handy dabei habt, müsst ihr nicht mehr zur Kasse gehen. Dann könnt gleich ins Foyer. </vt:lpstr>
      <vt:lpstr>  Drinnen im Foyer sieht es so aus.  Dort findet ihr die Garderobe. Hier könnt ihr eure Jacken und Taschen abgeben. Während der Vorstellung passen die Mitarbeiter*innen des Theaters auf eure Sachen auf. Nach der Vorstellung könnt ihr sie wieder abholen.  </vt:lpstr>
      <vt:lpstr>Im Foyer gibt es verschiedene Toiletten für alle Menschen. Es gibt auch eine barrierefreie Toilette.  </vt:lpstr>
      <vt:lpstr>  Wenn ihr Fragen habt, den Weg oder euren Platz nicht findet,  könnt ihr immer das Einlassteam fragen.  Ihr erkennt die Mitarbeiter*innen an ihren schwarzen T-Shirts oder Pullis auf denen ganz groß „Parkaue“ drauf steht.</vt:lpstr>
      <vt:lpstr>Um zur Bühne 2 zu kommen, müsst ihr kurz über den Hof des Theaters gehen. Das Einlassteam sagt euch Bescheid und dann gehen alle gemeinsam los. </vt:lpstr>
      <vt:lpstr>Bühne 2 hat eine hohe weiße Tür. An dieser Tür zeigt ihr den Mitarbeiter*innen euer Ticket  und dann könnt ihr hinein gehen. </vt:lpstr>
      <vt:lpstr>Drinnen im Theatersaal sieht es so aus. Vielleicht steht auf euren Tickets, in welcher Reihe und auf welchem Platz ihr sitzen werdet. An den Reihen und auf den Stühlen stehen Nummern, die euch helfen den Platz zu finden. Bei Stücken mit „freier Platzwahl“ dürft ihr euch euren Platz selbst aussuchen.</vt:lpstr>
      <vt:lpstr>Im Theater muss man das Handy ausmachen  und darf keine Fotos oder Videos machen.  Das stört sonst die Schauspieler*innen. </vt:lpstr>
      <vt:lpstr>  Wenn das Theaterstück losgeht, wird es im Saal dunkler. Am Ende von einer Theatervorstellung verbeugen sich die Schauspieler*innen und viele Leute klatschen. Damit wollen sie zeigen: Ich hatte Spaß im Theater. Das Stück hat mir gefallen. </vt:lpstr>
      <vt:lpstr>      Dann wird es wieder heller im Saal und alle gehen nach draußen ins Foyer.  Ihr könnt eure Taschen und Jacken wieder abholen und anziehen, nochmal auf die Toilette gehen oder eine kurze Frühstückspause machen.   Anschließend macht ihr euch wieder auf den Rückweg. </vt:lpstr>
      <vt:lpstr>       Wenn du uns schon vor deinem Besuch kontaktieren möchtest, helfen wir dir gerne telefonisch oder  mit einer E-Mail weiter.  Telefon: 030.55 77 55 31 E-Mail: barrierefreiheit@parkaue.de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Schneider</dc:creator>
  <cp:lastModifiedBy>Maria Schneider</cp:lastModifiedBy>
  <cp:revision>10</cp:revision>
  <dcterms:created xsi:type="dcterms:W3CDTF">2026-01-16T11:14:34Z</dcterms:created>
  <dcterms:modified xsi:type="dcterms:W3CDTF">2026-08-31T12:29:52Z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0x01010074BD99473956EB46B9FF310F815F5306</vt:lpwstr>
  </property>
  <property fmtid="{D5CDD505-2E9C-101B-9397-08002B2CF9AE}" pid="3" name="_dlc_DocIdItemGuid">
    <vt:lpwstr>dda62317-98f8-4d7b-a425-8eaf6761ea40</vt:lpwstr>
  </property>
  <property fmtid="{D5CDD505-2E9C-101B-9397-08002B2CF9AE}" pid="4" name="MediaServiceImageTags">
    <vt:lpwstr/>
  </property>
</Properties>
</file>